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vml" ContentType="application/vnd.openxmlformats-officedocument.vmlDrawin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38404800" cy="384048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A036"/>
    <a:srgbClr val="0656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99"/>
    <p:restoredTop sz="94649"/>
  </p:normalViewPr>
  <p:slideViewPr>
    <p:cSldViewPr snapToGrid="0" snapToObjects="1">
      <p:cViewPr>
        <p:scale>
          <a:sx n="33" d="100"/>
          <a:sy n="33" d="100"/>
        </p:scale>
        <p:origin x="1002"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10.tiff>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78F028-ADBB-4A18-9FB2-F5C978E8A495}" type="datetimeFigureOut">
              <a:rPr lang="en-US" smtClean="0"/>
              <a:t>12/21/2018</a:t>
            </a:fld>
            <a:endParaRPr lang="en-US"/>
          </a:p>
        </p:txBody>
      </p:sp>
      <p:sp>
        <p:nvSpPr>
          <p:cNvPr id="4" name="Slide Image Placeholder 3"/>
          <p:cNvSpPr>
            <a:spLocks noGrp="1" noRot="1" noChangeAspect="1"/>
          </p:cNvSpPr>
          <p:nvPr>
            <p:ph type="sldImg" idx="2"/>
          </p:nvPr>
        </p:nvSpPr>
        <p:spPr>
          <a:xfrm>
            <a:off x="1885950" y="1143000"/>
            <a:ext cx="3086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2E715D-3F6C-40FE-BB6E-F225AE711D5A}" type="slidenum">
              <a:rPr lang="en-US" smtClean="0"/>
              <a:t>‹#›</a:t>
            </a:fld>
            <a:endParaRPr lang="en-US"/>
          </a:p>
        </p:txBody>
      </p:sp>
    </p:spTree>
    <p:extLst>
      <p:ext uri="{BB962C8B-B14F-4D97-AF65-F5344CB8AC3E}">
        <p14:creationId xmlns:p14="http://schemas.microsoft.com/office/powerpoint/2010/main" val="3251689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Data source: gbig.com</a:t>
            </a:r>
            <a:r>
              <a:rPr lang="en-US" baseline="0" dirty="0" smtClean="0"/>
              <a:t> (</a:t>
            </a:r>
            <a:r>
              <a:rPr lang="en-US" sz="1200" b="0" i="0" kern="1200" dirty="0" smtClean="0">
                <a:solidFill>
                  <a:schemeClr val="tx1"/>
                </a:solidFill>
                <a:effectLst/>
                <a:latin typeface="+mn-lt"/>
                <a:ea typeface="+mn-ea"/>
                <a:cs typeface="+mn-cs"/>
              </a:rPr>
              <a:t>a product of the U.S. Green Building Council), k-means clustering definition</a:t>
            </a:r>
            <a:r>
              <a:rPr lang="en-US" sz="1200" b="0" i="0" kern="1200" baseline="0" dirty="0" smtClean="0">
                <a:solidFill>
                  <a:schemeClr val="tx1"/>
                </a:solidFill>
                <a:effectLst/>
                <a:latin typeface="+mn-lt"/>
                <a:ea typeface="+mn-ea"/>
                <a:cs typeface="+mn-cs"/>
              </a:rPr>
              <a:t> from </a:t>
            </a:r>
            <a:r>
              <a:rPr lang="en-US" sz="1200" b="0" i="0" kern="1200" baseline="0" dirty="0" err="1" smtClean="0">
                <a:solidFill>
                  <a:schemeClr val="tx1"/>
                </a:solidFill>
                <a:effectLst/>
                <a:latin typeface="+mn-lt"/>
                <a:ea typeface="+mn-ea"/>
                <a:cs typeface="+mn-cs"/>
              </a:rPr>
              <a:t>wikipedia</a:t>
            </a:r>
            <a:endParaRPr lang="en-US" dirty="0"/>
          </a:p>
        </p:txBody>
      </p:sp>
      <p:sp>
        <p:nvSpPr>
          <p:cNvPr id="4" name="Slide Number Placeholder 3"/>
          <p:cNvSpPr>
            <a:spLocks noGrp="1"/>
          </p:cNvSpPr>
          <p:nvPr>
            <p:ph type="sldNum" sz="quarter" idx="10"/>
          </p:nvPr>
        </p:nvSpPr>
        <p:spPr/>
        <p:txBody>
          <a:bodyPr/>
          <a:lstStyle/>
          <a:p>
            <a:fld id="{232E715D-3F6C-40FE-BB6E-F225AE711D5A}" type="slidenum">
              <a:rPr lang="en-US" smtClean="0"/>
              <a:t>1</a:t>
            </a:fld>
            <a:endParaRPr lang="en-US"/>
          </a:p>
        </p:txBody>
      </p:sp>
    </p:spTree>
    <p:extLst>
      <p:ext uri="{BB962C8B-B14F-4D97-AF65-F5344CB8AC3E}">
        <p14:creationId xmlns:p14="http://schemas.microsoft.com/office/powerpoint/2010/main" val="1040163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6285233"/>
            <a:ext cx="32644080" cy="13370560"/>
          </a:xfrm>
        </p:spPr>
        <p:txBody>
          <a:bodyPr anchor="b"/>
          <a:lstStyle>
            <a:lvl1pPr algn="ctr">
              <a:defRPr sz="25200"/>
            </a:lvl1pPr>
          </a:lstStyle>
          <a:p>
            <a:r>
              <a:rPr lang="en-US"/>
              <a:t>Click to edit Master title style</a:t>
            </a:r>
            <a:endParaRPr lang="en-US" dirty="0"/>
          </a:p>
        </p:txBody>
      </p:sp>
      <p:sp>
        <p:nvSpPr>
          <p:cNvPr id="3" name="Subtitle 2"/>
          <p:cNvSpPr>
            <a:spLocks noGrp="1"/>
          </p:cNvSpPr>
          <p:nvPr>
            <p:ph type="subTitle" idx="1"/>
          </p:nvPr>
        </p:nvSpPr>
        <p:spPr>
          <a:xfrm>
            <a:off x="4800600" y="20171413"/>
            <a:ext cx="28803600" cy="9272267"/>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C07FC5E-1C86-C747-BA9F-75637B7CBE02}" type="datetimeFigureOut">
              <a:rPr lang="en-US" smtClean="0"/>
              <a:t>12/21/2018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4C784B-9E8F-BC45-BD86-7BE9FEAA678B}" type="slidenum">
              <a:rPr lang="en-US" smtClean="0"/>
              <a:t>‹#›</a:t>
            </a:fld>
            <a:endParaRPr lang="en-US"/>
          </a:p>
        </p:txBody>
      </p:sp>
    </p:spTree>
    <p:extLst>
      <p:ext uri="{BB962C8B-B14F-4D97-AF65-F5344CB8AC3E}">
        <p14:creationId xmlns:p14="http://schemas.microsoft.com/office/powerpoint/2010/main" val="1721116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07FC5E-1C86-C747-BA9F-75637B7CBE02}" type="datetimeFigureOut">
              <a:rPr lang="en-US" smtClean="0"/>
              <a:t>12/21/2018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4C784B-9E8F-BC45-BD86-7BE9FEAA678B}" type="slidenum">
              <a:rPr lang="en-US" smtClean="0"/>
              <a:t>‹#›</a:t>
            </a:fld>
            <a:endParaRPr lang="en-US"/>
          </a:p>
        </p:txBody>
      </p:sp>
    </p:spTree>
    <p:extLst>
      <p:ext uri="{BB962C8B-B14F-4D97-AF65-F5344CB8AC3E}">
        <p14:creationId xmlns:p14="http://schemas.microsoft.com/office/powerpoint/2010/main" val="4036973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2044700"/>
            <a:ext cx="8281035" cy="3254629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40332" y="2044700"/>
            <a:ext cx="24363045" cy="3254629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07FC5E-1C86-C747-BA9F-75637B7CBE02}" type="datetimeFigureOut">
              <a:rPr lang="en-US" smtClean="0"/>
              <a:t>12/21/2018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4C784B-9E8F-BC45-BD86-7BE9FEAA678B}" type="slidenum">
              <a:rPr lang="en-US" smtClean="0"/>
              <a:t>‹#›</a:t>
            </a:fld>
            <a:endParaRPr lang="en-US"/>
          </a:p>
        </p:txBody>
      </p:sp>
    </p:spTree>
    <p:extLst>
      <p:ext uri="{BB962C8B-B14F-4D97-AF65-F5344CB8AC3E}">
        <p14:creationId xmlns:p14="http://schemas.microsoft.com/office/powerpoint/2010/main" val="2862843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07FC5E-1C86-C747-BA9F-75637B7CBE02}" type="datetimeFigureOut">
              <a:rPr lang="en-US" smtClean="0"/>
              <a:t>12/21/2018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4C784B-9E8F-BC45-BD86-7BE9FEAA678B}" type="slidenum">
              <a:rPr lang="en-US" smtClean="0"/>
              <a:t>‹#›</a:t>
            </a:fld>
            <a:endParaRPr lang="en-US"/>
          </a:p>
        </p:txBody>
      </p:sp>
    </p:spTree>
    <p:extLst>
      <p:ext uri="{BB962C8B-B14F-4D97-AF65-F5344CB8AC3E}">
        <p14:creationId xmlns:p14="http://schemas.microsoft.com/office/powerpoint/2010/main" val="126887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9574541"/>
            <a:ext cx="33124140" cy="15975327"/>
          </a:xfrm>
        </p:spPr>
        <p:txBody>
          <a:bodyPr anchor="b"/>
          <a:lstStyle>
            <a:lvl1pPr>
              <a:defRPr sz="25200"/>
            </a:lvl1pPr>
          </a:lstStyle>
          <a:p>
            <a:r>
              <a:rPr lang="en-US"/>
              <a:t>Click to edit Master title style</a:t>
            </a:r>
            <a:endParaRPr lang="en-US" dirty="0"/>
          </a:p>
        </p:txBody>
      </p:sp>
      <p:sp>
        <p:nvSpPr>
          <p:cNvPr id="3" name="Text Placeholder 2"/>
          <p:cNvSpPr>
            <a:spLocks noGrp="1"/>
          </p:cNvSpPr>
          <p:nvPr>
            <p:ph type="body" idx="1"/>
          </p:nvPr>
        </p:nvSpPr>
        <p:spPr>
          <a:xfrm>
            <a:off x="2620330" y="25701001"/>
            <a:ext cx="33124140" cy="8401047"/>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C07FC5E-1C86-C747-BA9F-75637B7CBE02}" type="datetimeFigureOut">
              <a:rPr lang="en-US" smtClean="0"/>
              <a:t>12/21/2018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4C784B-9E8F-BC45-BD86-7BE9FEAA678B}" type="slidenum">
              <a:rPr lang="en-US" smtClean="0"/>
              <a:t>‹#›</a:t>
            </a:fld>
            <a:endParaRPr lang="en-US"/>
          </a:p>
        </p:txBody>
      </p:sp>
    </p:spTree>
    <p:extLst>
      <p:ext uri="{BB962C8B-B14F-4D97-AF65-F5344CB8AC3E}">
        <p14:creationId xmlns:p14="http://schemas.microsoft.com/office/powerpoint/2010/main" val="24403589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640330" y="10223500"/>
            <a:ext cx="16322040" cy="2436749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442430" y="10223500"/>
            <a:ext cx="16322040" cy="2436749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C07FC5E-1C86-C747-BA9F-75637B7CBE02}" type="datetimeFigureOut">
              <a:rPr lang="en-US" smtClean="0"/>
              <a:t>12/21/2018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4C784B-9E8F-BC45-BD86-7BE9FEAA678B}" type="slidenum">
              <a:rPr lang="en-US" smtClean="0"/>
              <a:t>‹#›</a:t>
            </a:fld>
            <a:endParaRPr lang="en-US"/>
          </a:p>
        </p:txBody>
      </p:sp>
    </p:spTree>
    <p:extLst>
      <p:ext uri="{BB962C8B-B14F-4D97-AF65-F5344CB8AC3E}">
        <p14:creationId xmlns:p14="http://schemas.microsoft.com/office/powerpoint/2010/main" val="671727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044708"/>
            <a:ext cx="33124140" cy="74231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45336" y="9414513"/>
            <a:ext cx="16247028" cy="4613907"/>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4" name="Content Placeholder 3"/>
          <p:cNvSpPr>
            <a:spLocks noGrp="1"/>
          </p:cNvSpPr>
          <p:nvPr>
            <p:ph sz="half" idx="2"/>
          </p:nvPr>
        </p:nvSpPr>
        <p:spPr>
          <a:xfrm>
            <a:off x="2645336" y="14028420"/>
            <a:ext cx="16247028" cy="2063369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9442432" y="9414513"/>
            <a:ext cx="16327042" cy="4613907"/>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6" name="Content Placeholder 5"/>
          <p:cNvSpPr>
            <a:spLocks noGrp="1"/>
          </p:cNvSpPr>
          <p:nvPr>
            <p:ph sz="quarter" idx="4"/>
          </p:nvPr>
        </p:nvSpPr>
        <p:spPr>
          <a:xfrm>
            <a:off x="19442432" y="14028420"/>
            <a:ext cx="16327042" cy="2063369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C07FC5E-1C86-C747-BA9F-75637B7CBE02}" type="datetimeFigureOut">
              <a:rPr lang="en-US" smtClean="0"/>
              <a:t>12/21/2018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4C784B-9E8F-BC45-BD86-7BE9FEAA678B}" type="slidenum">
              <a:rPr lang="en-US" smtClean="0"/>
              <a:t>‹#›</a:t>
            </a:fld>
            <a:endParaRPr lang="en-US"/>
          </a:p>
        </p:txBody>
      </p:sp>
    </p:spTree>
    <p:extLst>
      <p:ext uri="{BB962C8B-B14F-4D97-AF65-F5344CB8AC3E}">
        <p14:creationId xmlns:p14="http://schemas.microsoft.com/office/powerpoint/2010/main" val="1269193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C07FC5E-1C86-C747-BA9F-75637B7CBE02}" type="datetimeFigureOut">
              <a:rPr lang="en-US" smtClean="0"/>
              <a:t>12/21/2018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4C784B-9E8F-BC45-BD86-7BE9FEAA678B}" type="slidenum">
              <a:rPr lang="en-US" smtClean="0"/>
              <a:t>‹#›</a:t>
            </a:fld>
            <a:endParaRPr lang="en-US"/>
          </a:p>
        </p:txBody>
      </p:sp>
    </p:spTree>
    <p:extLst>
      <p:ext uri="{BB962C8B-B14F-4D97-AF65-F5344CB8AC3E}">
        <p14:creationId xmlns:p14="http://schemas.microsoft.com/office/powerpoint/2010/main" val="140789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07FC5E-1C86-C747-BA9F-75637B7CBE02}" type="datetimeFigureOut">
              <a:rPr lang="en-US" smtClean="0"/>
              <a:t>12/21/2018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4C784B-9E8F-BC45-BD86-7BE9FEAA678B}" type="slidenum">
              <a:rPr lang="en-US" smtClean="0"/>
              <a:t>‹#›</a:t>
            </a:fld>
            <a:endParaRPr lang="en-US"/>
          </a:p>
        </p:txBody>
      </p:sp>
    </p:spTree>
    <p:extLst>
      <p:ext uri="{BB962C8B-B14F-4D97-AF65-F5344CB8AC3E}">
        <p14:creationId xmlns:p14="http://schemas.microsoft.com/office/powerpoint/2010/main" val="25921896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560320"/>
            <a:ext cx="12386548" cy="8961120"/>
          </a:xfrm>
        </p:spPr>
        <p:txBody>
          <a:bodyPr anchor="b"/>
          <a:lstStyle>
            <a:lvl1pPr>
              <a:defRPr sz="13440"/>
            </a:lvl1pPr>
          </a:lstStyle>
          <a:p>
            <a:r>
              <a:rPr lang="en-US"/>
              <a:t>Click to edit Master title style</a:t>
            </a:r>
            <a:endParaRPr lang="en-US" dirty="0"/>
          </a:p>
        </p:txBody>
      </p:sp>
      <p:sp>
        <p:nvSpPr>
          <p:cNvPr id="3" name="Content Placeholder 2"/>
          <p:cNvSpPr>
            <a:spLocks noGrp="1"/>
          </p:cNvSpPr>
          <p:nvPr>
            <p:ph idx="1"/>
          </p:nvPr>
        </p:nvSpPr>
        <p:spPr>
          <a:xfrm>
            <a:off x="16327042" y="5529588"/>
            <a:ext cx="19442430" cy="272923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645332" y="11521440"/>
            <a:ext cx="12386548" cy="21344893"/>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7C07FC5E-1C86-C747-BA9F-75637B7CBE02}" type="datetimeFigureOut">
              <a:rPr lang="en-US" smtClean="0"/>
              <a:t>12/21/2018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4C784B-9E8F-BC45-BD86-7BE9FEAA678B}" type="slidenum">
              <a:rPr lang="en-US" smtClean="0"/>
              <a:t>‹#›</a:t>
            </a:fld>
            <a:endParaRPr lang="en-US"/>
          </a:p>
        </p:txBody>
      </p:sp>
    </p:spTree>
    <p:extLst>
      <p:ext uri="{BB962C8B-B14F-4D97-AF65-F5344CB8AC3E}">
        <p14:creationId xmlns:p14="http://schemas.microsoft.com/office/powerpoint/2010/main" val="3472466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560320"/>
            <a:ext cx="12386548" cy="8961120"/>
          </a:xfrm>
        </p:spPr>
        <p:txBody>
          <a:bodyPr anchor="b"/>
          <a:lstStyle>
            <a:lvl1pPr>
              <a:defRPr sz="134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6327042" y="5529588"/>
            <a:ext cx="19442430" cy="272923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a:t>Click icon to add picture</a:t>
            </a:r>
            <a:endParaRPr lang="en-US" dirty="0"/>
          </a:p>
        </p:txBody>
      </p:sp>
      <p:sp>
        <p:nvSpPr>
          <p:cNvPr id="4" name="Text Placeholder 3"/>
          <p:cNvSpPr>
            <a:spLocks noGrp="1"/>
          </p:cNvSpPr>
          <p:nvPr>
            <p:ph type="body" sz="half" idx="2"/>
          </p:nvPr>
        </p:nvSpPr>
        <p:spPr>
          <a:xfrm>
            <a:off x="2645332" y="11521440"/>
            <a:ext cx="12386548" cy="21344893"/>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Edit Master text styles</a:t>
            </a:r>
          </a:p>
        </p:txBody>
      </p:sp>
      <p:sp>
        <p:nvSpPr>
          <p:cNvPr id="5" name="Date Placeholder 4"/>
          <p:cNvSpPr>
            <a:spLocks noGrp="1"/>
          </p:cNvSpPr>
          <p:nvPr>
            <p:ph type="dt" sz="half" idx="10"/>
          </p:nvPr>
        </p:nvSpPr>
        <p:spPr/>
        <p:txBody>
          <a:bodyPr/>
          <a:lstStyle/>
          <a:p>
            <a:fld id="{7C07FC5E-1C86-C747-BA9F-75637B7CBE02}" type="datetimeFigureOut">
              <a:rPr lang="en-US" smtClean="0"/>
              <a:t>12/21/2018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4C784B-9E8F-BC45-BD86-7BE9FEAA678B}" type="slidenum">
              <a:rPr lang="en-US" smtClean="0"/>
              <a:t>‹#›</a:t>
            </a:fld>
            <a:endParaRPr lang="en-US"/>
          </a:p>
        </p:txBody>
      </p:sp>
    </p:spTree>
    <p:extLst>
      <p:ext uri="{BB962C8B-B14F-4D97-AF65-F5344CB8AC3E}">
        <p14:creationId xmlns:p14="http://schemas.microsoft.com/office/powerpoint/2010/main" val="3591496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2044708"/>
            <a:ext cx="33124140" cy="74231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40330" y="10223500"/>
            <a:ext cx="33124140" cy="2436749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40330" y="35595568"/>
            <a:ext cx="8641080" cy="2044700"/>
          </a:xfrm>
          <a:prstGeom prst="rect">
            <a:avLst/>
          </a:prstGeom>
        </p:spPr>
        <p:txBody>
          <a:bodyPr vert="horz" lIns="91440" tIns="45720" rIns="91440" bIns="45720" rtlCol="0" anchor="ctr"/>
          <a:lstStyle>
            <a:lvl1pPr algn="l">
              <a:defRPr sz="5040">
                <a:solidFill>
                  <a:schemeClr val="tx1">
                    <a:tint val="75000"/>
                  </a:schemeClr>
                </a:solidFill>
              </a:defRPr>
            </a:lvl1pPr>
          </a:lstStyle>
          <a:p>
            <a:fld id="{7C07FC5E-1C86-C747-BA9F-75637B7CBE02}" type="datetimeFigureOut">
              <a:rPr lang="en-US" smtClean="0"/>
              <a:t>12/21/2018</a:t>
            </a:fld>
            <a:endParaRPr lang="en-US"/>
          </a:p>
        </p:txBody>
      </p:sp>
      <p:sp>
        <p:nvSpPr>
          <p:cNvPr id="5" name="Footer Placeholder 4"/>
          <p:cNvSpPr>
            <a:spLocks noGrp="1"/>
          </p:cNvSpPr>
          <p:nvPr>
            <p:ph type="ftr" sz="quarter" idx="3"/>
          </p:nvPr>
        </p:nvSpPr>
        <p:spPr>
          <a:xfrm>
            <a:off x="12721590" y="35595568"/>
            <a:ext cx="12961620" cy="20447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123390" y="35595568"/>
            <a:ext cx="8641080" cy="2044700"/>
          </a:xfrm>
          <a:prstGeom prst="rect">
            <a:avLst/>
          </a:prstGeom>
        </p:spPr>
        <p:txBody>
          <a:bodyPr vert="horz" lIns="91440" tIns="45720" rIns="91440" bIns="45720" rtlCol="0" anchor="ctr"/>
          <a:lstStyle>
            <a:lvl1pPr algn="r">
              <a:defRPr sz="5040">
                <a:solidFill>
                  <a:schemeClr val="tx1">
                    <a:tint val="75000"/>
                  </a:schemeClr>
                </a:solidFill>
              </a:defRPr>
            </a:lvl1pPr>
          </a:lstStyle>
          <a:p>
            <a:fld id="{194C784B-9E8F-BC45-BD86-7BE9FEAA678B}" type="slidenum">
              <a:rPr lang="en-US" smtClean="0"/>
              <a:t>‹#›</a:t>
            </a:fld>
            <a:endParaRPr lang="en-US"/>
          </a:p>
        </p:txBody>
      </p:sp>
    </p:spTree>
    <p:extLst>
      <p:ext uri="{BB962C8B-B14F-4D97-AF65-F5344CB8AC3E}">
        <p14:creationId xmlns:p14="http://schemas.microsoft.com/office/powerpoint/2010/main" val="2432134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tiff"/><Relationship Id="rId13" Type="http://schemas.openxmlformats.org/officeDocument/2006/relationships/image" Target="../media/image10.tiff"/><Relationship Id="rId3" Type="http://schemas.openxmlformats.org/officeDocument/2006/relationships/notesSlide" Target="../notesSlides/notesSlide1.xml"/><Relationship Id="rId7" Type="http://schemas.openxmlformats.org/officeDocument/2006/relationships/image" Target="../media/image4.tiff"/><Relationship Id="rId12" Type="http://schemas.openxmlformats.org/officeDocument/2006/relationships/image" Target="../media/image9.tif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3.png"/><Relationship Id="rId11" Type="http://schemas.openxmlformats.org/officeDocument/2006/relationships/image" Target="../media/image8.tiff"/><Relationship Id="rId5" Type="http://schemas.openxmlformats.org/officeDocument/2006/relationships/image" Target="../media/image2.png"/><Relationship Id="rId10" Type="http://schemas.openxmlformats.org/officeDocument/2006/relationships/image" Target="../media/image7.tiff"/><Relationship Id="rId4" Type="http://schemas.openxmlformats.org/officeDocument/2006/relationships/image" Target="../media/image1.tiff"/><Relationship Id="rId9"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5EBEBD-DE27-5744-AFE0-D5B8C1D26A44}"/>
              </a:ext>
            </a:extLst>
          </p:cNvPr>
          <p:cNvSpPr txBox="1"/>
          <p:nvPr/>
        </p:nvSpPr>
        <p:spPr>
          <a:xfrm>
            <a:off x="6796786" y="363842"/>
            <a:ext cx="25146000" cy="2326150"/>
          </a:xfrm>
          <a:prstGeom prst="rect">
            <a:avLst/>
          </a:prstGeom>
          <a:noFill/>
        </p:spPr>
        <p:txBody>
          <a:bodyPr wrap="square" rtlCol="0">
            <a:spAutoFit/>
          </a:bodyPr>
          <a:lstStyle/>
          <a:p>
            <a:r>
              <a:rPr lang="en-US" dirty="0">
                <a:solidFill>
                  <a:schemeClr val="accent2"/>
                </a:solidFill>
              </a:rPr>
              <a:t>LEED Certification Prediction with K-Means Clustering Algorithm</a:t>
            </a:r>
          </a:p>
          <a:p>
            <a:r>
              <a:rPr lang="en-US" dirty="0">
                <a:solidFill>
                  <a:schemeClr val="accent2"/>
                </a:solidFill>
              </a:rPr>
              <a:t>		        By Jack Chase</a:t>
            </a:r>
          </a:p>
        </p:txBody>
      </p:sp>
      <p:pic>
        <p:nvPicPr>
          <p:cNvPr id="5" name="Picture 4">
            <a:extLst>
              <a:ext uri="{FF2B5EF4-FFF2-40B4-BE49-F238E27FC236}">
                <a16:creationId xmlns:a16="http://schemas.microsoft.com/office/drawing/2014/main" id="{C48B546C-6685-8A40-8536-68AE4F3C4A1D}"/>
              </a:ext>
            </a:extLst>
          </p:cNvPr>
          <p:cNvPicPr>
            <a:picLocks noChangeAspect="1"/>
          </p:cNvPicPr>
          <p:nvPr/>
        </p:nvPicPr>
        <p:blipFill>
          <a:blip r:embed="rId4"/>
          <a:stretch>
            <a:fillRect/>
          </a:stretch>
        </p:blipFill>
        <p:spPr>
          <a:xfrm>
            <a:off x="12407628" y="3950584"/>
            <a:ext cx="13431086" cy="3619947"/>
          </a:xfrm>
          <a:prstGeom prst="rect">
            <a:avLst/>
          </a:prstGeom>
        </p:spPr>
      </p:pic>
      <p:sp>
        <p:nvSpPr>
          <p:cNvPr id="6" name="TextBox 5">
            <a:extLst>
              <a:ext uri="{FF2B5EF4-FFF2-40B4-BE49-F238E27FC236}">
                <a16:creationId xmlns:a16="http://schemas.microsoft.com/office/drawing/2014/main" id="{AF5C3D3B-D052-A54A-A51C-B2649A0A2E71}"/>
              </a:ext>
            </a:extLst>
          </p:cNvPr>
          <p:cNvSpPr txBox="1"/>
          <p:nvPr/>
        </p:nvSpPr>
        <p:spPr>
          <a:xfrm>
            <a:off x="134445" y="21111113"/>
            <a:ext cx="10436500" cy="9248686"/>
          </a:xfrm>
          <a:prstGeom prst="rect">
            <a:avLst/>
          </a:prstGeom>
          <a:noFill/>
        </p:spPr>
        <p:txBody>
          <a:bodyPr wrap="square" rtlCol="0">
            <a:spAutoFit/>
          </a:bodyPr>
          <a:lstStyle/>
          <a:p>
            <a:r>
              <a:rPr lang="en-US" sz="3500" dirty="0"/>
              <a:t>The goal of this presentation is to find the most accurate prediction agent of the LEED Certification, using the Materials and Resources sector of evaluation. When a project is evaluated for its LEED Certification there are six different sectors of evaluation, of which Materials and Resources is most rarely certified as perfect. In fact, the LEED evaluation above has never yet been given in the United States, and usually it is the Materials and Resources section that is responsible for the points lost. Thus, I was able to apply the K-Means Clustering algorithm to determine just how much the materials and resources play a part in the overall evaluation. The bar graphs below detail how a better percentage in the Materials and Resources sector lends the project to receive a better rating. However, these graphs are based on data alone, so let us apply the K-Means Clustering Algorithm.</a:t>
            </a:r>
          </a:p>
        </p:txBody>
      </p:sp>
      <p:pic>
        <p:nvPicPr>
          <p:cNvPr id="8" name="Picture 7">
            <a:extLst>
              <a:ext uri="{FF2B5EF4-FFF2-40B4-BE49-F238E27FC236}">
                <a16:creationId xmlns:a16="http://schemas.microsoft.com/office/drawing/2014/main" id="{2CA9192A-B673-BB4D-9D3F-F93A9A51C69C}"/>
              </a:ext>
            </a:extLst>
          </p:cNvPr>
          <p:cNvPicPr>
            <a:picLocks noChangeAspect="1"/>
          </p:cNvPicPr>
          <p:nvPr/>
        </p:nvPicPr>
        <p:blipFill>
          <a:blip r:embed="rId5"/>
          <a:stretch>
            <a:fillRect/>
          </a:stretch>
        </p:blipFill>
        <p:spPr>
          <a:xfrm>
            <a:off x="14576060" y="24781206"/>
            <a:ext cx="9756832" cy="6562117"/>
          </a:xfrm>
          <a:prstGeom prst="rect">
            <a:avLst/>
          </a:prstGeom>
        </p:spPr>
      </p:pic>
      <p:sp>
        <p:nvSpPr>
          <p:cNvPr id="9" name="TextBox 8">
            <a:extLst>
              <a:ext uri="{FF2B5EF4-FFF2-40B4-BE49-F238E27FC236}">
                <a16:creationId xmlns:a16="http://schemas.microsoft.com/office/drawing/2014/main" id="{045B7A90-71A7-A148-8DD9-FE3D8D4F2CCE}"/>
              </a:ext>
            </a:extLst>
          </p:cNvPr>
          <p:cNvSpPr txBox="1"/>
          <p:nvPr/>
        </p:nvSpPr>
        <p:spPr>
          <a:xfrm>
            <a:off x="275941" y="31624919"/>
            <a:ext cx="10260569" cy="5478423"/>
          </a:xfrm>
          <a:prstGeom prst="rect">
            <a:avLst/>
          </a:prstGeom>
          <a:noFill/>
        </p:spPr>
        <p:txBody>
          <a:bodyPr wrap="square" rtlCol="0">
            <a:spAutoFit/>
          </a:bodyPr>
          <a:lstStyle/>
          <a:p>
            <a:r>
              <a:rPr lang="en-US" sz="3500" dirty="0"/>
              <a:t>The trouble with the Materials and Resources evaluation is that it is a full score is only possible if all the construction materials are recycled and/or regional and that all construction waste must be “diverted” sustainably. With most modern ideology, especially the idea that newer is better, recycling the materials of whatever building previously inhabited the space or sourcing local materials is unappealing, especially to the financial sources of the project, which always want the new building to to stand out.</a:t>
            </a:r>
          </a:p>
        </p:txBody>
      </p:sp>
      <p:pic>
        <p:nvPicPr>
          <p:cNvPr id="11" name="Picture 10">
            <a:extLst>
              <a:ext uri="{FF2B5EF4-FFF2-40B4-BE49-F238E27FC236}">
                <a16:creationId xmlns:a16="http://schemas.microsoft.com/office/drawing/2014/main" id="{ABECA8AA-67B3-1846-BCD1-B95455D459E2}"/>
              </a:ext>
            </a:extLst>
          </p:cNvPr>
          <p:cNvPicPr>
            <a:picLocks noChangeAspect="1"/>
          </p:cNvPicPr>
          <p:nvPr/>
        </p:nvPicPr>
        <p:blipFill rotWithShape="1">
          <a:blip r:embed="rId6"/>
          <a:srcRect l="7907" t="25400" r="8372" b="33917"/>
          <a:stretch/>
        </p:blipFill>
        <p:spPr>
          <a:xfrm>
            <a:off x="712476" y="30471683"/>
            <a:ext cx="8572004" cy="1041352"/>
          </a:xfrm>
          <a:prstGeom prst="rect">
            <a:avLst/>
          </a:prstGeom>
        </p:spPr>
      </p:pic>
      <p:sp>
        <p:nvSpPr>
          <p:cNvPr id="13" name="TextBox 12">
            <a:extLst>
              <a:ext uri="{FF2B5EF4-FFF2-40B4-BE49-F238E27FC236}">
                <a16:creationId xmlns:a16="http://schemas.microsoft.com/office/drawing/2014/main" id="{FBAC6B1A-F362-9742-8C05-7F148A73DEFB}"/>
              </a:ext>
            </a:extLst>
          </p:cNvPr>
          <p:cNvSpPr txBox="1"/>
          <p:nvPr/>
        </p:nvSpPr>
        <p:spPr>
          <a:xfrm>
            <a:off x="11168172" y="33430755"/>
            <a:ext cx="16709063" cy="4939814"/>
          </a:xfrm>
          <a:prstGeom prst="rect">
            <a:avLst/>
          </a:prstGeom>
          <a:noFill/>
        </p:spPr>
        <p:txBody>
          <a:bodyPr wrap="square" rtlCol="0">
            <a:spAutoFit/>
          </a:bodyPr>
          <a:lstStyle/>
          <a:p>
            <a:r>
              <a:rPr lang="en-US" sz="3500" dirty="0"/>
              <a:t>After manually collecting three-thousand points of data from all the LEED certifications available in the public domain, I compiled a dataset that includes LEED certifications from every state capital and several of the main cities in each state. This is where I became intimate with the dataset that I believed would be the major predicting factor in LEED certification. Out of the hundreds of cities that I examined, no project had a score higher than 92% in the Materials and Resources sector of evaluation without some of the ordinary factors, including building material reuse and regional resources, being completely and mysteriously absent from the data made available online. Thus, it my hypothesis that the Materials and Resources sector would be the determining sector.</a:t>
            </a:r>
          </a:p>
        </p:txBody>
      </p:sp>
      <p:pic>
        <p:nvPicPr>
          <p:cNvPr id="15" name="Picture 14">
            <a:extLst>
              <a:ext uri="{FF2B5EF4-FFF2-40B4-BE49-F238E27FC236}">
                <a16:creationId xmlns:a16="http://schemas.microsoft.com/office/drawing/2014/main" id="{F9A22FFB-3037-0240-95A0-12496177A2E7}"/>
              </a:ext>
            </a:extLst>
          </p:cNvPr>
          <p:cNvPicPr>
            <a:picLocks noChangeAspect="1"/>
          </p:cNvPicPr>
          <p:nvPr/>
        </p:nvPicPr>
        <p:blipFill>
          <a:blip r:embed="rId7"/>
          <a:stretch>
            <a:fillRect/>
          </a:stretch>
        </p:blipFill>
        <p:spPr>
          <a:xfrm>
            <a:off x="12407628" y="10245613"/>
            <a:ext cx="13616466" cy="3822219"/>
          </a:xfrm>
          <a:prstGeom prst="rect">
            <a:avLst/>
          </a:prstGeom>
        </p:spPr>
      </p:pic>
      <p:pic>
        <p:nvPicPr>
          <p:cNvPr id="16" name="Picture 15">
            <a:extLst>
              <a:ext uri="{FF2B5EF4-FFF2-40B4-BE49-F238E27FC236}">
                <a16:creationId xmlns:a16="http://schemas.microsoft.com/office/drawing/2014/main" id="{E9A2E98E-8DC7-1344-9BA5-9CEB32E275E1}"/>
              </a:ext>
            </a:extLst>
          </p:cNvPr>
          <p:cNvPicPr>
            <a:picLocks noChangeAspect="1"/>
          </p:cNvPicPr>
          <p:nvPr/>
        </p:nvPicPr>
        <p:blipFill>
          <a:blip r:embed="rId8"/>
          <a:stretch>
            <a:fillRect/>
          </a:stretch>
        </p:blipFill>
        <p:spPr>
          <a:xfrm>
            <a:off x="12407628" y="14154847"/>
            <a:ext cx="13744922" cy="3822219"/>
          </a:xfrm>
          <a:prstGeom prst="rect">
            <a:avLst/>
          </a:prstGeom>
        </p:spPr>
      </p:pic>
      <p:sp>
        <p:nvSpPr>
          <p:cNvPr id="17" name="TextBox 16">
            <a:extLst>
              <a:ext uri="{FF2B5EF4-FFF2-40B4-BE49-F238E27FC236}">
                <a16:creationId xmlns:a16="http://schemas.microsoft.com/office/drawing/2014/main" id="{C1583B73-9619-114C-80D7-516C8EA9CC42}"/>
              </a:ext>
            </a:extLst>
          </p:cNvPr>
          <p:cNvSpPr txBox="1"/>
          <p:nvPr/>
        </p:nvSpPr>
        <p:spPr>
          <a:xfrm>
            <a:off x="1346052" y="29032444"/>
            <a:ext cx="7358698" cy="461665"/>
          </a:xfrm>
          <a:prstGeom prst="rect">
            <a:avLst/>
          </a:prstGeom>
          <a:noFill/>
        </p:spPr>
        <p:txBody>
          <a:bodyPr wrap="square" rtlCol="0">
            <a:spAutoFit/>
          </a:bodyPr>
          <a:lstStyle/>
          <a:p>
            <a:r>
              <a:rPr lang="en-US" sz="2400" dirty="0"/>
              <a:t> </a:t>
            </a:r>
            <a:r>
              <a:rPr lang="en-US" sz="2400" dirty="0" smtClean="0"/>
              <a:t>  0                            </a:t>
            </a:r>
            <a:r>
              <a:rPr lang="en-US" sz="2400" dirty="0"/>
              <a:t>2                         </a:t>
            </a:r>
            <a:r>
              <a:rPr lang="en-US" sz="2400" dirty="0" smtClean="0"/>
              <a:t>   3                            </a:t>
            </a:r>
            <a:r>
              <a:rPr lang="en-US" sz="2400" dirty="0"/>
              <a:t>4</a:t>
            </a:r>
          </a:p>
        </p:txBody>
      </p:sp>
      <p:sp>
        <p:nvSpPr>
          <p:cNvPr id="19" name="TextBox 18">
            <a:extLst>
              <a:ext uri="{FF2B5EF4-FFF2-40B4-BE49-F238E27FC236}">
                <a16:creationId xmlns:a16="http://schemas.microsoft.com/office/drawing/2014/main" id="{69A48358-51F3-E347-B45A-B1B59A574756}"/>
              </a:ext>
            </a:extLst>
          </p:cNvPr>
          <p:cNvSpPr txBox="1"/>
          <p:nvPr/>
        </p:nvSpPr>
        <p:spPr>
          <a:xfrm>
            <a:off x="11039871" y="18154828"/>
            <a:ext cx="16853813" cy="2246769"/>
          </a:xfrm>
          <a:prstGeom prst="rect">
            <a:avLst/>
          </a:prstGeom>
          <a:noFill/>
        </p:spPr>
        <p:txBody>
          <a:bodyPr wrap="square" rtlCol="0">
            <a:spAutoFit/>
          </a:bodyPr>
          <a:lstStyle/>
          <a:p>
            <a:r>
              <a:rPr lang="en-US" sz="3500" dirty="0"/>
              <a:t>As you can see in the graphs above, there is a strong correlation between stronger scores in the two categories depicted (Recycled Content and Regional Materials) and a higher LEED Certification. Any discrepancy could reasonably be explained by the lower overall chance of any project receiving a Platinum LEED Certification.</a:t>
            </a:r>
          </a:p>
        </p:txBody>
      </p:sp>
      <p:pic>
        <p:nvPicPr>
          <p:cNvPr id="20" name="Picture 19">
            <a:extLst>
              <a:ext uri="{FF2B5EF4-FFF2-40B4-BE49-F238E27FC236}">
                <a16:creationId xmlns:a16="http://schemas.microsoft.com/office/drawing/2014/main" id="{D7199229-7D3B-684F-8468-94C6F509DB97}"/>
              </a:ext>
            </a:extLst>
          </p:cNvPr>
          <p:cNvPicPr>
            <a:picLocks noChangeAspect="1"/>
          </p:cNvPicPr>
          <p:nvPr/>
        </p:nvPicPr>
        <p:blipFill>
          <a:blip r:embed="rId9"/>
          <a:stretch>
            <a:fillRect/>
          </a:stretch>
        </p:blipFill>
        <p:spPr>
          <a:xfrm>
            <a:off x="2740693" y="18555726"/>
            <a:ext cx="4611424" cy="2443503"/>
          </a:xfrm>
          <a:prstGeom prst="rect">
            <a:avLst/>
          </a:prstGeom>
        </p:spPr>
      </p:pic>
      <p:sp>
        <p:nvSpPr>
          <p:cNvPr id="21" name="TextBox 20">
            <a:extLst>
              <a:ext uri="{FF2B5EF4-FFF2-40B4-BE49-F238E27FC236}">
                <a16:creationId xmlns:a16="http://schemas.microsoft.com/office/drawing/2014/main" id="{7EE985A3-9590-884F-9578-FAEA88E5C7BE}"/>
              </a:ext>
            </a:extLst>
          </p:cNvPr>
          <p:cNvSpPr txBox="1"/>
          <p:nvPr/>
        </p:nvSpPr>
        <p:spPr>
          <a:xfrm>
            <a:off x="11049821" y="20380001"/>
            <a:ext cx="16709063" cy="4401205"/>
          </a:xfrm>
          <a:prstGeom prst="rect">
            <a:avLst/>
          </a:prstGeom>
          <a:noFill/>
        </p:spPr>
        <p:txBody>
          <a:bodyPr wrap="square" rtlCol="0">
            <a:spAutoFit/>
          </a:bodyPr>
          <a:lstStyle/>
          <a:p>
            <a:r>
              <a:rPr lang="en-US" sz="3500" dirty="0"/>
              <a:t>This is where my project took an unexpected turn. All the information I had gathered up to this point led me to believe that my hypothesis would be correct. Especially considering that Materials and Resources account for approximately 20% of the points able to be achieved for any given LEED Certification, when my K-Means Clustering Algorithm discovered that with all of the information I had collected, it came back with a result of only 24% clustering. Thus, despite that by far most of the energy that contributes to a building’s carbon and pollution footprint is during its construction, LEED applies a weight to the Materials and Resources sector barely more than its points would suggest.</a:t>
            </a:r>
          </a:p>
        </p:txBody>
      </p:sp>
      <p:sp>
        <p:nvSpPr>
          <p:cNvPr id="22" name="TextBox 21">
            <a:extLst>
              <a:ext uri="{FF2B5EF4-FFF2-40B4-BE49-F238E27FC236}">
                <a16:creationId xmlns:a16="http://schemas.microsoft.com/office/drawing/2014/main" id="{6878E588-1BCA-7D47-BA6D-15CD8B58FB70}"/>
              </a:ext>
            </a:extLst>
          </p:cNvPr>
          <p:cNvSpPr txBox="1"/>
          <p:nvPr/>
        </p:nvSpPr>
        <p:spPr>
          <a:xfrm>
            <a:off x="1477948" y="4528010"/>
            <a:ext cx="7099300" cy="1046440"/>
          </a:xfrm>
          <a:prstGeom prst="rect">
            <a:avLst/>
          </a:prstGeom>
          <a:noFill/>
        </p:spPr>
        <p:txBody>
          <a:bodyPr wrap="square" rtlCol="0">
            <a:spAutoFit/>
          </a:bodyPr>
          <a:lstStyle/>
          <a:p>
            <a:r>
              <a:rPr lang="en-US" sz="6200" dirty="0">
                <a:solidFill>
                  <a:srgbClr val="FFC000"/>
                </a:solidFill>
              </a:rPr>
              <a:t>Promising Beginnings</a:t>
            </a:r>
          </a:p>
        </p:txBody>
      </p:sp>
      <p:sp>
        <p:nvSpPr>
          <p:cNvPr id="23" name="TextBox 22">
            <a:extLst>
              <a:ext uri="{FF2B5EF4-FFF2-40B4-BE49-F238E27FC236}">
                <a16:creationId xmlns:a16="http://schemas.microsoft.com/office/drawing/2014/main" id="{A4074D44-4D96-354A-B4D6-7135745F0926}"/>
              </a:ext>
            </a:extLst>
          </p:cNvPr>
          <p:cNvSpPr txBox="1"/>
          <p:nvPr/>
        </p:nvSpPr>
        <p:spPr>
          <a:xfrm>
            <a:off x="15454163" y="2868160"/>
            <a:ext cx="7292086" cy="1046440"/>
          </a:xfrm>
          <a:prstGeom prst="rect">
            <a:avLst/>
          </a:prstGeom>
          <a:noFill/>
        </p:spPr>
        <p:txBody>
          <a:bodyPr wrap="square" rtlCol="0">
            <a:spAutoFit/>
          </a:bodyPr>
          <a:lstStyle/>
          <a:p>
            <a:r>
              <a:rPr lang="en-US" sz="6200" dirty="0">
                <a:solidFill>
                  <a:srgbClr val="FFC000"/>
                </a:solidFill>
              </a:rPr>
              <a:t>Humbling Conclusions</a:t>
            </a:r>
          </a:p>
        </p:txBody>
      </p:sp>
      <p:cxnSp>
        <p:nvCxnSpPr>
          <p:cNvPr id="25" name="Straight Connector 24">
            <a:extLst>
              <a:ext uri="{FF2B5EF4-FFF2-40B4-BE49-F238E27FC236}">
                <a16:creationId xmlns:a16="http://schemas.microsoft.com/office/drawing/2014/main" id="{5AF95F81-2BF7-EC41-9BAA-39A494080B62}"/>
              </a:ext>
            </a:extLst>
          </p:cNvPr>
          <p:cNvCxnSpPr>
            <a:cxnSpLocks/>
          </p:cNvCxnSpPr>
          <p:nvPr/>
        </p:nvCxnSpPr>
        <p:spPr>
          <a:xfrm>
            <a:off x="10670953" y="2209800"/>
            <a:ext cx="0" cy="36195000"/>
          </a:xfrm>
          <a:prstGeom prst="line">
            <a:avLst/>
          </a:prstGeom>
          <a:ln w="127000">
            <a:solidFill>
              <a:srgbClr val="FFC000"/>
            </a:solidFill>
          </a:ln>
        </p:spPr>
        <p:style>
          <a:lnRef idx="1">
            <a:schemeClr val="accent2"/>
          </a:lnRef>
          <a:fillRef idx="0">
            <a:schemeClr val="accent2"/>
          </a:fillRef>
          <a:effectRef idx="0">
            <a:schemeClr val="accent2"/>
          </a:effectRef>
          <a:fontRef idx="minor">
            <a:schemeClr val="tx1"/>
          </a:fontRef>
        </p:style>
      </p:cxnSp>
      <p:cxnSp>
        <p:nvCxnSpPr>
          <p:cNvPr id="28" name="Straight Connector 27">
            <a:extLst>
              <a:ext uri="{FF2B5EF4-FFF2-40B4-BE49-F238E27FC236}">
                <a16:creationId xmlns:a16="http://schemas.microsoft.com/office/drawing/2014/main" id="{7AF9E3D4-D2BE-054A-9DA9-814CACD7AECB}"/>
              </a:ext>
            </a:extLst>
          </p:cNvPr>
          <p:cNvCxnSpPr>
            <a:cxnSpLocks/>
          </p:cNvCxnSpPr>
          <p:nvPr/>
        </p:nvCxnSpPr>
        <p:spPr>
          <a:xfrm>
            <a:off x="28117799" y="2209800"/>
            <a:ext cx="0" cy="36195000"/>
          </a:xfrm>
          <a:prstGeom prst="line">
            <a:avLst/>
          </a:prstGeom>
          <a:ln w="127000">
            <a:solidFill>
              <a:srgbClr val="FFC000"/>
            </a:solidFill>
          </a:ln>
        </p:spPr>
        <p:style>
          <a:lnRef idx="1">
            <a:schemeClr val="accent2"/>
          </a:lnRef>
          <a:fillRef idx="0">
            <a:schemeClr val="accent2"/>
          </a:fillRef>
          <a:effectRef idx="0">
            <a:schemeClr val="accent2"/>
          </a:effectRef>
          <a:fontRef idx="minor">
            <a:schemeClr val="tx1"/>
          </a:fontRef>
        </p:style>
      </p:cxnSp>
      <p:pic>
        <p:nvPicPr>
          <p:cNvPr id="29" name="Picture 28">
            <a:extLst>
              <a:ext uri="{FF2B5EF4-FFF2-40B4-BE49-F238E27FC236}">
                <a16:creationId xmlns:a16="http://schemas.microsoft.com/office/drawing/2014/main" id="{D6A8E6CE-648C-CE43-B287-0080D210B492}"/>
              </a:ext>
            </a:extLst>
          </p:cNvPr>
          <p:cNvPicPr>
            <a:picLocks noChangeAspect="1"/>
          </p:cNvPicPr>
          <p:nvPr/>
        </p:nvPicPr>
        <p:blipFill>
          <a:blip r:embed="rId10"/>
          <a:stretch>
            <a:fillRect/>
          </a:stretch>
        </p:blipFill>
        <p:spPr>
          <a:xfrm>
            <a:off x="1405920" y="4889849"/>
            <a:ext cx="7792615" cy="8381972"/>
          </a:xfrm>
          <a:prstGeom prst="rect">
            <a:avLst/>
          </a:prstGeom>
        </p:spPr>
      </p:pic>
      <p:sp>
        <p:nvSpPr>
          <p:cNvPr id="30" name="TextBox 29">
            <a:extLst>
              <a:ext uri="{FF2B5EF4-FFF2-40B4-BE49-F238E27FC236}">
                <a16:creationId xmlns:a16="http://schemas.microsoft.com/office/drawing/2014/main" id="{281A7FA0-D035-2E43-9A19-9C361FB75BA2}"/>
              </a:ext>
            </a:extLst>
          </p:cNvPr>
          <p:cNvSpPr txBox="1"/>
          <p:nvPr/>
        </p:nvSpPr>
        <p:spPr>
          <a:xfrm>
            <a:off x="11168172" y="31343323"/>
            <a:ext cx="16709063" cy="2246769"/>
          </a:xfrm>
          <a:prstGeom prst="rect">
            <a:avLst/>
          </a:prstGeom>
          <a:noFill/>
        </p:spPr>
        <p:txBody>
          <a:bodyPr wrap="square" rtlCol="0">
            <a:spAutoFit/>
          </a:bodyPr>
          <a:lstStyle/>
          <a:p>
            <a:r>
              <a:rPr lang="en-US" sz="3500" dirty="0"/>
              <a:t>Thus, assuming that my K-Means Clustering </a:t>
            </a:r>
            <a:r>
              <a:rPr lang="en-US" sz="3500" dirty="0" smtClean="0"/>
              <a:t>algorithm </a:t>
            </a:r>
            <a:r>
              <a:rPr lang="en-US" sz="3500" dirty="0"/>
              <a:t>is correct, I have first discovered that my hopes for this project were for naught. To accurately predict a rating using only the Materials and Resources sector is not possible. However, in discovering this, I have pointed out a major flaw in the weighting of the LEED Certification evaluations.</a:t>
            </a:r>
          </a:p>
        </p:txBody>
      </p:sp>
      <p:sp>
        <p:nvSpPr>
          <p:cNvPr id="31" name="TextBox 30">
            <a:extLst>
              <a:ext uri="{FF2B5EF4-FFF2-40B4-BE49-F238E27FC236}">
                <a16:creationId xmlns:a16="http://schemas.microsoft.com/office/drawing/2014/main" id="{C781E5A4-59DE-ED4A-9AFC-8A8B3839DA9A}"/>
              </a:ext>
            </a:extLst>
          </p:cNvPr>
          <p:cNvSpPr txBox="1"/>
          <p:nvPr/>
        </p:nvSpPr>
        <p:spPr>
          <a:xfrm>
            <a:off x="30659184" y="4528010"/>
            <a:ext cx="5732907" cy="1046440"/>
          </a:xfrm>
          <a:prstGeom prst="rect">
            <a:avLst/>
          </a:prstGeom>
          <a:noFill/>
        </p:spPr>
        <p:txBody>
          <a:bodyPr wrap="square" rtlCol="0">
            <a:spAutoFit/>
          </a:bodyPr>
          <a:lstStyle/>
          <a:p>
            <a:r>
              <a:rPr lang="en-US" sz="6200" dirty="0">
                <a:solidFill>
                  <a:srgbClr val="FFC000"/>
                </a:solidFill>
              </a:rPr>
              <a:t>Startling Insights</a:t>
            </a:r>
          </a:p>
        </p:txBody>
      </p:sp>
      <p:sp>
        <p:nvSpPr>
          <p:cNvPr id="32" name="TextBox 31">
            <a:extLst>
              <a:ext uri="{FF2B5EF4-FFF2-40B4-BE49-F238E27FC236}">
                <a16:creationId xmlns:a16="http://schemas.microsoft.com/office/drawing/2014/main" id="{7E1DAFBE-086E-1245-AC23-313EDFDAB4FA}"/>
              </a:ext>
            </a:extLst>
          </p:cNvPr>
          <p:cNvSpPr txBox="1"/>
          <p:nvPr/>
        </p:nvSpPr>
        <p:spPr>
          <a:xfrm>
            <a:off x="28572080" y="5471333"/>
            <a:ext cx="9850526" cy="9248686"/>
          </a:xfrm>
          <a:prstGeom prst="rect">
            <a:avLst/>
          </a:prstGeom>
          <a:noFill/>
        </p:spPr>
        <p:txBody>
          <a:bodyPr wrap="square" rtlCol="0">
            <a:spAutoFit/>
          </a:bodyPr>
          <a:lstStyle/>
          <a:p>
            <a:r>
              <a:rPr lang="en-US" sz="3500" dirty="0"/>
              <a:t>In familiarizing myself for many hours with the data that went into the K-Means Clustering algorithm, I always felt a sense of unease about the points-based system that LEED Certifications use. When I discovered that some buildings, labeled as “Corporate” had different measures for evaluation, that completely excluded the two categories that most strongly correlated themselves with a higher LEED Certification rating (and also an overall value for the environment), I was concerned. However, it seems that that concern ought to have been even more strong than it was initially. The points system, which somehow weighs equally whether a building collects recycling and whether it was built using regionally sourced materials, is more than flawed in the points within its category but also flawed in its weighting overall.</a:t>
            </a:r>
          </a:p>
        </p:txBody>
      </p:sp>
      <p:pic>
        <p:nvPicPr>
          <p:cNvPr id="33" name="Picture 32">
            <a:extLst>
              <a:ext uri="{FF2B5EF4-FFF2-40B4-BE49-F238E27FC236}">
                <a16:creationId xmlns:a16="http://schemas.microsoft.com/office/drawing/2014/main" id="{EF7C5266-2004-9C4F-81C3-28CACFAA0FE6}"/>
              </a:ext>
            </a:extLst>
          </p:cNvPr>
          <p:cNvPicPr>
            <a:picLocks noChangeAspect="1"/>
          </p:cNvPicPr>
          <p:nvPr/>
        </p:nvPicPr>
        <p:blipFill>
          <a:blip r:embed="rId11"/>
          <a:stretch>
            <a:fillRect/>
          </a:stretch>
        </p:blipFill>
        <p:spPr>
          <a:xfrm>
            <a:off x="29633545" y="14680947"/>
            <a:ext cx="7719957" cy="7719957"/>
          </a:xfrm>
          <a:prstGeom prst="rect">
            <a:avLst/>
          </a:prstGeom>
        </p:spPr>
      </p:pic>
      <p:sp>
        <p:nvSpPr>
          <p:cNvPr id="34" name="TextBox 33">
            <a:extLst>
              <a:ext uri="{FF2B5EF4-FFF2-40B4-BE49-F238E27FC236}">
                <a16:creationId xmlns:a16="http://schemas.microsoft.com/office/drawing/2014/main" id="{DF070065-770C-0D4D-B3D6-D37C7A9AA29A}"/>
              </a:ext>
            </a:extLst>
          </p:cNvPr>
          <p:cNvSpPr txBox="1"/>
          <p:nvPr/>
        </p:nvSpPr>
        <p:spPr>
          <a:xfrm>
            <a:off x="28479902" y="22511360"/>
            <a:ext cx="10029016" cy="6555641"/>
          </a:xfrm>
          <a:prstGeom prst="rect">
            <a:avLst/>
          </a:prstGeom>
          <a:noFill/>
        </p:spPr>
        <p:txBody>
          <a:bodyPr wrap="square" rtlCol="0">
            <a:spAutoFit/>
          </a:bodyPr>
          <a:lstStyle/>
          <a:p>
            <a:r>
              <a:rPr lang="en-US" sz="3500" dirty="0"/>
              <a:t>Thus, it seems that the certification depicted above is just a means for the people seeking it to half-bake a plan to get board approval and public funding. It serves the purpose of encouraging construction to be considerate of their impact on their environment, that much unquestionable. However, all the small, unacknowledged adobe houses in Santa Fe ought to receive Platinum LEED Certifications just as frequently as the 72,000 square foot behemoths that not only cost the tax payers </a:t>
            </a:r>
            <a:r>
              <a:rPr lang="en-US" sz="3500" i="1" dirty="0"/>
              <a:t>explicitly</a:t>
            </a:r>
            <a:r>
              <a:rPr lang="en-US" sz="3500" dirty="0"/>
              <a:t> but also </a:t>
            </a:r>
            <a:r>
              <a:rPr lang="en-US" sz="3500" i="1" dirty="0"/>
              <a:t>implicitly</a:t>
            </a:r>
            <a:r>
              <a:rPr lang="en-US" sz="3500" dirty="0"/>
              <a:t> in the negative externalities their construction cause, even while receiving LEED Gold.</a:t>
            </a:r>
          </a:p>
        </p:txBody>
      </p:sp>
      <p:pic>
        <p:nvPicPr>
          <p:cNvPr id="36" name="Picture 35">
            <a:extLst>
              <a:ext uri="{FF2B5EF4-FFF2-40B4-BE49-F238E27FC236}">
                <a16:creationId xmlns:a16="http://schemas.microsoft.com/office/drawing/2014/main" id="{16C9B7D6-5E50-8E49-A26D-8D7A05E80B85}"/>
              </a:ext>
            </a:extLst>
          </p:cNvPr>
          <p:cNvPicPr>
            <a:picLocks noChangeAspect="1"/>
          </p:cNvPicPr>
          <p:nvPr/>
        </p:nvPicPr>
        <p:blipFill>
          <a:blip r:embed="rId12"/>
          <a:stretch>
            <a:fillRect/>
          </a:stretch>
        </p:blipFill>
        <p:spPr>
          <a:xfrm>
            <a:off x="28872424" y="29220095"/>
            <a:ext cx="9182100" cy="6121400"/>
          </a:xfrm>
          <a:prstGeom prst="rect">
            <a:avLst/>
          </a:prstGeom>
        </p:spPr>
      </p:pic>
      <p:pic>
        <p:nvPicPr>
          <p:cNvPr id="37" name="Picture 36">
            <a:extLst>
              <a:ext uri="{FF2B5EF4-FFF2-40B4-BE49-F238E27FC236}">
                <a16:creationId xmlns:a16="http://schemas.microsoft.com/office/drawing/2014/main" id="{EA988678-6FD0-0942-A37A-D0977144BDED}"/>
              </a:ext>
            </a:extLst>
          </p:cNvPr>
          <p:cNvPicPr>
            <a:picLocks noChangeAspect="1"/>
          </p:cNvPicPr>
          <p:nvPr/>
        </p:nvPicPr>
        <p:blipFill>
          <a:blip r:embed="rId13"/>
          <a:stretch>
            <a:fillRect/>
          </a:stretch>
        </p:blipFill>
        <p:spPr>
          <a:xfrm>
            <a:off x="36530078" y="31748511"/>
            <a:ext cx="702564" cy="702564"/>
          </a:xfrm>
          <a:prstGeom prst="rect">
            <a:avLst/>
          </a:prstGeom>
        </p:spPr>
      </p:pic>
      <p:sp>
        <p:nvSpPr>
          <p:cNvPr id="27" name="TextBox 26">
            <a:extLst>
              <a:ext uri="{FF2B5EF4-FFF2-40B4-BE49-F238E27FC236}">
                <a16:creationId xmlns:a16="http://schemas.microsoft.com/office/drawing/2014/main" id="{AF5C3D3B-D052-A54A-A51C-B2649A0A2E71}"/>
              </a:ext>
            </a:extLst>
          </p:cNvPr>
          <p:cNvSpPr txBox="1"/>
          <p:nvPr/>
        </p:nvSpPr>
        <p:spPr>
          <a:xfrm>
            <a:off x="134445" y="12473686"/>
            <a:ext cx="10527724" cy="6017032"/>
          </a:xfrm>
          <a:prstGeom prst="rect">
            <a:avLst/>
          </a:prstGeom>
          <a:noFill/>
        </p:spPr>
        <p:txBody>
          <a:bodyPr wrap="square" rtlCol="0">
            <a:spAutoFit/>
          </a:bodyPr>
          <a:lstStyle/>
          <a:p>
            <a:r>
              <a:rPr lang="en-US" sz="3500" dirty="0" smtClean="0"/>
              <a:t>This project uses a K-Means </a:t>
            </a:r>
            <a:r>
              <a:rPr lang="en-US" sz="3500" dirty="0"/>
              <a:t>C</a:t>
            </a:r>
            <a:r>
              <a:rPr lang="en-US" sz="3500" dirty="0" smtClean="0"/>
              <a:t>lustering algorithm. K-Means Clustering is a method of vector quantization, originally from signal processing that is popular for cluster analysis in data mining. K-Means Clustering aims to partition </a:t>
            </a:r>
            <a:r>
              <a:rPr lang="en-US" sz="3500" i="1" dirty="0" smtClean="0"/>
              <a:t>n</a:t>
            </a:r>
            <a:r>
              <a:rPr lang="en-US" sz="3500" dirty="0" smtClean="0"/>
              <a:t> observations into </a:t>
            </a:r>
            <a:r>
              <a:rPr lang="en-US" sz="3500" i="1" dirty="0" smtClean="0"/>
              <a:t>k</a:t>
            </a:r>
            <a:r>
              <a:rPr lang="en-US" sz="3500" dirty="0" smtClean="0"/>
              <a:t> clusters in which each observation belongs to the cluster with the nearest mean, serving as a prototype of the cluster. The example above has three clusters, and my project used </a:t>
            </a:r>
            <a:r>
              <a:rPr lang="en-US" sz="3500" dirty="0" smtClean="0"/>
              <a:t>four</a:t>
            </a:r>
            <a:r>
              <a:rPr lang="en-US" sz="3500" dirty="0" smtClean="0"/>
              <a:t> clusters, one for each LEED Certification. I coded my project in Python using Google’s new online </a:t>
            </a:r>
            <a:r>
              <a:rPr lang="en-US" sz="3500" dirty="0" err="1" smtClean="0"/>
              <a:t>CoLaboratory</a:t>
            </a:r>
            <a:r>
              <a:rPr lang="en-US" sz="3500" dirty="0"/>
              <a:t> </a:t>
            </a:r>
            <a:r>
              <a:rPr lang="en-US" sz="3500" dirty="0" smtClean="0"/>
              <a:t>(pictured below) and </a:t>
            </a:r>
            <a:r>
              <a:rPr lang="en-US" sz="3500" dirty="0" err="1" smtClean="0"/>
              <a:t>Jupyter</a:t>
            </a:r>
            <a:r>
              <a:rPr lang="en-US" sz="3500" dirty="0" smtClean="0"/>
              <a:t> Notebook.</a:t>
            </a:r>
            <a:endParaRPr lang="en-US" sz="3500" dirty="0" smtClean="0"/>
          </a:p>
        </p:txBody>
      </p:sp>
      <p:sp>
        <p:nvSpPr>
          <p:cNvPr id="38" name="TextBox 37">
            <a:extLst>
              <a:ext uri="{FF2B5EF4-FFF2-40B4-BE49-F238E27FC236}">
                <a16:creationId xmlns:a16="http://schemas.microsoft.com/office/drawing/2014/main" id="{69A48358-51F3-E347-B45A-B1B59A574756}"/>
              </a:ext>
            </a:extLst>
          </p:cNvPr>
          <p:cNvSpPr txBox="1"/>
          <p:nvPr/>
        </p:nvSpPr>
        <p:spPr>
          <a:xfrm>
            <a:off x="10917839" y="7597967"/>
            <a:ext cx="16853813" cy="2246769"/>
          </a:xfrm>
          <a:prstGeom prst="rect">
            <a:avLst/>
          </a:prstGeom>
          <a:noFill/>
        </p:spPr>
        <p:txBody>
          <a:bodyPr wrap="square" rtlCol="0">
            <a:spAutoFit/>
          </a:bodyPr>
          <a:lstStyle/>
          <a:p>
            <a:r>
              <a:rPr lang="en-US" sz="3500" dirty="0" smtClean="0"/>
              <a:t>The graph above depicts the number of LEED Certifications (0 = Certified, 2 = Silver, … 4 = Platinum) by percentage evaluation of Materials and Resources points. I generated this graph and the following graphs using Python’s </a:t>
            </a:r>
            <a:r>
              <a:rPr lang="en-US" sz="3500" dirty="0" err="1" smtClean="0"/>
              <a:t>matplotlib</a:t>
            </a:r>
            <a:r>
              <a:rPr lang="en-US" sz="3500" dirty="0" smtClean="0"/>
              <a:t> library, using the data that I collected from the U.S. Green Building Counci</a:t>
            </a:r>
            <a:r>
              <a:rPr lang="en-US" sz="3500" dirty="0" smtClean="0"/>
              <a:t>l’s website.</a:t>
            </a:r>
            <a:endParaRPr lang="en-US" sz="3500" dirty="0"/>
          </a:p>
        </p:txBody>
      </p:sp>
      <p:sp>
        <p:nvSpPr>
          <p:cNvPr id="12" name="TextBox 11"/>
          <p:cNvSpPr txBox="1"/>
          <p:nvPr/>
        </p:nvSpPr>
        <p:spPr>
          <a:xfrm>
            <a:off x="31902707" y="1346269"/>
            <a:ext cx="6500003" cy="2000548"/>
          </a:xfrm>
          <a:prstGeom prst="rect">
            <a:avLst/>
          </a:prstGeom>
          <a:noFill/>
        </p:spPr>
        <p:txBody>
          <a:bodyPr wrap="square" rtlCol="0">
            <a:spAutoFit/>
          </a:bodyPr>
          <a:lstStyle/>
          <a:p>
            <a:pPr algn="r"/>
            <a:r>
              <a:rPr lang="en-US" sz="6200" dirty="0" smtClean="0">
                <a:solidFill>
                  <a:schemeClr val="accent2"/>
                </a:solidFill>
              </a:rPr>
              <a:t>Final Project</a:t>
            </a:r>
          </a:p>
          <a:p>
            <a:pPr algn="r"/>
            <a:r>
              <a:rPr lang="en-US" sz="6200" dirty="0" smtClean="0">
                <a:solidFill>
                  <a:schemeClr val="accent2"/>
                </a:solidFill>
              </a:rPr>
              <a:t>20 December 2018</a:t>
            </a:r>
            <a:endParaRPr lang="en-US" sz="6200" dirty="0">
              <a:solidFill>
                <a:schemeClr val="accent2"/>
              </a:solidFill>
            </a:endParaRPr>
          </a:p>
        </p:txBody>
      </p:sp>
      <p:sp>
        <p:nvSpPr>
          <p:cNvPr id="39" name="TextBox 38"/>
          <p:cNvSpPr txBox="1"/>
          <p:nvPr/>
        </p:nvSpPr>
        <p:spPr>
          <a:xfrm>
            <a:off x="100167" y="1346269"/>
            <a:ext cx="10596279" cy="2000548"/>
          </a:xfrm>
          <a:prstGeom prst="rect">
            <a:avLst/>
          </a:prstGeom>
          <a:noFill/>
        </p:spPr>
        <p:txBody>
          <a:bodyPr wrap="square" rtlCol="0">
            <a:spAutoFit/>
          </a:bodyPr>
          <a:lstStyle/>
          <a:p>
            <a:r>
              <a:rPr lang="en-US" sz="6200" dirty="0" smtClean="0">
                <a:solidFill>
                  <a:schemeClr val="accent2"/>
                </a:solidFill>
              </a:rPr>
              <a:t>AI for the Humanities</a:t>
            </a:r>
          </a:p>
          <a:p>
            <a:r>
              <a:rPr lang="en-US" sz="6200" dirty="0">
                <a:solidFill>
                  <a:schemeClr val="accent2"/>
                </a:solidFill>
              </a:rPr>
              <a:t>w</a:t>
            </a:r>
            <a:r>
              <a:rPr lang="en-US" sz="6200" dirty="0" smtClean="0">
                <a:solidFill>
                  <a:schemeClr val="accent2"/>
                </a:solidFill>
              </a:rPr>
              <a:t>ith Professors Chun and Elkins</a:t>
            </a:r>
            <a:endParaRPr lang="en-US" sz="6200" dirty="0">
              <a:solidFill>
                <a:schemeClr val="accent2"/>
              </a:solidFill>
            </a:endParaRPr>
          </a:p>
        </p:txBody>
      </p:sp>
    </p:spTree>
    <p:extLst>
      <p:ext uri="{BB962C8B-B14F-4D97-AF65-F5344CB8AC3E}">
        <p14:creationId xmlns:p14="http://schemas.microsoft.com/office/powerpoint/2010/main" val="290444217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165</TotalTime>
  <Words>1085</Words>
  <Application>Microsoft Office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Windows User</cp:lastModifiedBy>
  <cp:revision>15</cp:revision>
  <dcterms:created xsi:type="dcterms:W3CDTF">2018-12-21T00:37:21Z</dcterms:created>
  <dcterms:modified xsi:type="dcterms:W3CDTF">2018-12-21T15:49:47Z</dcterms:modified>
</cp:coreProperties>
</file>

<file path=docProps/thumbnail.jpeg>
</file>